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6" r:id="rId11"/>
    <p:sldId id="265" r:id="rId12"/>
    <p:sldId id="287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78" y="3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5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662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22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4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57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4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611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61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6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00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060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F2E4B-BDC5-4E64-9AFE-87C504754549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5C043-DF06-4273-95F3-9EF962967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基</a:t>
            </a:r>
            <a:r>
              <a:rPr lang="en-US" alt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回宗教比较学对话探索</a:t>
            </a:r>
            <a:r>
              <a:rPr lang="zh-CN" alt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第八课：朝觐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的宗教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与生活的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义务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2800" b="1" dirty="0">
              <a:solidFill>
                <a:srgbClr val="000066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66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本课题要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本课简介了朝觐的功修，分正朝与副朝。迈向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时间，普世穆斯林对朝觐功修越发显的热切。每年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多万的穆斯林涌向麦加的天房。</a:t>
            </a:r>
            <a:endParaRPr lang="en-MY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MY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来自五湖四海，大家集合在一个地方敬拜上帝，既无种族之分，也没有地位的高低，即不认识，却犹如兄弟。这是何等大的一个宗教活动以及何等奇特的一个历程。</a:t>
            </a:r>
            <a:endParaRPr lang="en-MY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MY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本文也讨论了穆斯林的三项义务以及穆斯林的饮食文化。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694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ææ°æè§å¾ç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38"/>
            <a:ext cx="5957740" cy="358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740" y="0"/>
            <a:ext cx="6133319" cy="356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ææ°æè§å¾ç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3332"/>
            <a:ext cx="6037835" cy="329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ææ°æè§å¾ç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835" y="3563332"/>
            <a:ext cx="6154165" cy="329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782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675"/>
            <a:ext cx="4495800" cy="325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15"/>
          <p:cNvPicPr/>
          <p:nvPr/>
        </p:nvPicPr>
        <p:blipFill>
          <a:blip r:embed="rId3"/>
          <a:stretch>
            <a:fillRect/>
          </a:stretch>
        </p:blipFill>
        <p:spPr>
          <a:xfrm>
            <a:off x="4495800" y="-1"/>
            <a:ext cx="3924300" cy="3190875"/>
          </a:xfrm>
          <a:prstGeom prst="rect">
            <a:avLst/>
          </a:prstGeom>
        </p:spPr>
      </p:pic>
      <p:pic>
        <p:nvPicPr>
          <p:cNvPr id="4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8420100" y="-19052"/>
            <a:ext cx="3771900" cy="3209926"/>
          </a:xfrm>
          <a:prstGeom prst="rect">
            <a:avLst/>
          </a:prstGeom>
        </p:spPr>
      </p:pic>
      <p:pic>
        <p:nvPicPr>
          <p:cNvPr id="5" name="图片 17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3257548"/>
            <a:ext cx="4495800" cy="3400426"/>
          </a:xfrm>
          <a:prstGeom prst="rect">
            <a:avLst/>
          </a:prstGeom>
        </p:spPr>
      </p:pic>
      <p:pic>
        <p:nvPicPr>
          <p:cNvPr id="6" name="图片 18"/>
          <p:cNvPicPr/>
          <p:nvPr/>
        </p:nvPicPr>
        <p:blipFill>
          <a:blip r:embed="rId6"/>
          <a:stretch>
            <a:fillRect/>
          </a:stretch>
        </p:blipFill>
        <p:spPr>
          <a:xfrm>
            <a:off x="4495799" y="3209925"/>
            <a:ext cx="3819525" cy="3371850"/>
          </a:xfrm>
          <a:prstGeom prst="rect">
            <a:avLst/>
          </a:prstGeom>
        </p:spPr>
      </p:pic>
      <p:pic>
        <p:nvPicPr>
          <p:cNvPr id="7" name="图片 19"/>
          <p:cNvPicPr/>
          <p:nvPr/>
        </p:nvPicPr>
        <p:blipFill>
          <a:blip r:embed="rId7"/>
          <a:stretch>
            <a:fillRect/>
          </a:stretch>
        </p:blipFill>
        <p:spPr>
          <a:xfrm>
            <a:off x="8315324" y="3190874"/>
            <a:ext cx="3876676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30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latest kaba 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6" name="Picture 4" descr="Image result for latest kaba 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606"/>
            <a:ext cx="5854045" cy="354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Image result for latest kaba phot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82" name="Picture 10" descr="Image result for latest kaba pho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045" y="1"/>
            <a:ext cx="6337955" cy="349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45953"/>
            <a:ext cx="5888084" cy="331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83" y="3485560"/>
            <a:ext cx="6303917" cy="342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233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0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33950" cy="3105150"/>
          </a:xfrm>
          <a:prstGeom prst="rect">
            <a:avLst/>
          </a:prstGeom>
        </p:spPr>
      </p:pic>
      <p:pic>
        <p:nvPicPr>
          <p:cNvPr id="3" name="图片 21"/>
          <p:cNvPicPr/>
          <p:nvPr/>
        </p:nvPicPr>
        <p:blipFill>
          <a:blip r:embed="rId3"/>
          <a:stretch>
            <a:fillRect/>
          </a:stretch>
        </p:blipFill>
        <p:spPr>
          <a:xfrm>
            <a:off x="4933950" y="13335"/>
            <a:ext cx="3900488" cy="3091815"/>
          </a:xfrm>
          <a:prstGeom prst="rect">
            <a:avLst/>
          </a:prstGeom>
        </p:spPr>
      </p:pic>
      <p:pic>
        <p:nvPicPr>
          <p:cNvPr id="4" name="图片 22" descr="Image result for 阿拉法特山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439" y="13335"/>
            <a:ext cx="3357562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i.guancha.cn/news/2015/09/30/201509291551297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5149"/>
            <a:ext cx="4458878" cy="373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uslimwww.com/uploadfile/2018/0911/201809110817308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236" y="3067892"/>
            <a:ext cx="4375560" cy="372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muslimwww.com/uploadfile/2018/0911/2018091108173254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344" y="3182950"/>
            <a:ext cx="3357563" cy="362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002128" y="6365447"/>
            <a:ext cx="1998482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1885</a:t>
            </a:r>
            <a:r>
              <a:rPr lang="zh-CN" altLang="en-US" sz="2000" dirty="0"/>
              <a:t>年朝觐图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38660" y="6380836"/>
            <a:ext cx="131032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朝觐帐篷</a:t>
            </a:r>
          </a:p>
        </p:txBody>
      </p:sp>
    </p:spTree>
    <p:extLst>
      <p:ext uri="{BB962C8B-B14F-4D97-AF65-F5344CB8AC3E}">
        <p14:creationId xmlns:p14="http://schemas.microsoft.com/office/powerpoint/2010/main" val="2662722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" y="0"/>
            <a:ext cx="12192000" cy="665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关于朝觐是否涉及异教仪式的参考资料：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所有穆斯林都同意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朝觐的做法在穆罕默德前的几百年间就已经存在了。古莱什人（多神教阿拉伯人） 也习惯于庆祝朝觐。甚至连穆罕默德本人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在自称为先知之前也这么做。在他自封为真主使者之后，他和他的追随者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继续与多神教的异教徒举行朝觐仪式。他没有改变太多的东西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ibn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Hazm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所著的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Jawami'al-Sira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al-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Nabawiyya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「先知传记」 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14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页，也可参见伊玛目马哈茂德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Mahmud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Shaltut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）所著的 「伊斯兰：信条和律法」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113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至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115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 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>
              <a:solidFill>
                <a:srgbClr val="222222"/>
              </a:solidFill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几乎每本重要的伊斯兰历史书上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都证明了这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个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事实。甚至在占领麦加之后，朝觐就已成为伊斯兰五大支柱之一了。从占领麦加之后的那一年（麦地那第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8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年）起，穆罕默德就禁止阿拉伯的多神教徒到麦加朝觐。穆罕默德给他们四个月的时间，来选择是皈依伊斯兰还是选择被处死。此后，穆罕默德在朝觐的仪式礼节方面作些微改动，虽然他摧毁了克尔白天房 （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Ka‘ba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） 里所有的偶像。然而，穆罕默德自己继续效仿许多多神教徒的仪式。他没有废除它们也没有拒绝它们。这在他的追随者当中引起了不小的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惊讶。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17379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08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朝觐一些多神教徒的仪式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穆斯林继续实践着前伊斯兰异教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的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一些仪式，比如在赛法山 （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Safa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） 和麦尔卧山 （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Marwa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） 之间来回奔跑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。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阿拉伯多神教徒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习惯于在两山之间奔跑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以荣耀他们树立的偶像，并称它们为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Isaf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Na‘ila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。有学者认为这原来是两个年轻的爱侣，他们的族彼此对抗，自然不容他们的相爱，结果双双殉情。家人生气，各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自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领了尸体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埋在不同的小山上。后人纪念他们伟大的爱情，为他们立偶像，往两个小山跑来跑去，纪念他们的爱情。渐渐发展成为一个</a:t>
            </a:r>
            <a:r>
              <a:rPr lang="zh-CN" altLang="en-US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家神的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宗教仪式。</a:t>
            </a:r>
            <a:endParaRPr lang="en-US" altLang="zh-CN" sz="2800" b="1" dirty="0">
              <a:solidFill>
                <a:srgbClr val="222222"/>
              </a:solidFill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endParaRPr lang="en-US" altLang="zh-CN" sz="2800" b="1" dirty="0">
              <a:solidFill>
                <a:srgbClr val="222222"/>
              </a:solidFill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当穆罕默德摧毁了这些偶像后，穆斯林对继续这种做法感到很难为情，并问穆罕默德这是怎么回事。很快，他声称，有一句古兰经经文启示给了他，重新规定了这种做法。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Baydawi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在他的经注的第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33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页解释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cs typeface="SimSun" panose="02010600030101010101" pitchFamily="2" charset="-122"/>
              </a:rPr>
              <a:t>2</a:t>
            </a:r>
            <a:r>
              <a:rPr lang="zh-CN" altLang="zh-CN" sz="2800" b="1" dirty="0">
                <a:solidFill>
                  <a:srgbClr val="008000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：</a:t>
            </a:r>
            <a:r>
              <a:rPr lang="en-US" altLang="zh-CN" sz="2800" b="1" dirty="0">
                <a:solidFill>
                  <a:srgbClr val="008000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158</a:t>
            </a:r>
            <a:r>
              <a:rPr lang="zh-CN" altLang="zh-CN" sz="2800" b="1" dirty="0">
                <a:solidFill>
                  <a:srgbClr val="008000"/>
                </a:solidFill>
                <a:ea typeface="SimHei" panose="02010609060101010101" pitchFamily="49" charset="-122"/>
                <a:cs typeface="Times New Roman" panose="02020603050405020304" pitchFamily="18" charset="0"/>
              </a:rPr>
              <a:t>赛法和麦尔维，确是真主的标识。举行大朝或小朝的人，无妨游此两山。自愿行善者，﹙必得善报﹚，因为真主确是厚报的，确是全知的</a:t>
            </a:r>
            <a:r>
              <a:rPr lang="en-US" altLang="zh-CN" sz="2800" b="1" dirty="0">
                <a:solidFill>
                  <a:srgbClr val="008000"/>
                </a:solidFill>
                <a:ea typeface="SimHei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的过程中说到了这一点。穆斯林学者普遍认同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Baydawi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的说法 《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the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Jalalan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》 ，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22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页，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Zamakh-shari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的 「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Kash-shaf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」 ，第一部分） 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66557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布哈里圣训就如此说道：「其中一个同伴，跟奈斯伊本马立克 （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Anas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 ibn Malik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） 说： 『</a:t>
            </a:r>
            <a:r>
              <a:rPr lang="zh-CN" altLang="zh-CN" sz="2800" b="1" dirty="0">
                <a:solidFill>
                  <a:srgbClr val="0000FF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你曾经常憎恨</a:t>
            </a:r>
            <a:r>
              <a:rPr lang="zh-CN" altLang="en-US" sz="2800" b="1" dirty="0">
                <a:solidFill>
                  <a:srgbClr val="0000FF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在赛法山和麦尔卧山之间</a:t>
            </a:r>
            <a:r>
              <a:rPr lang="zh-CN" altLang="en-US" sz="2800" b="1" dirty="0">
                <a:solidFill>
                  <a:srgbClr val="0000FF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奔跑的做法吗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？』 </a:t>
            </a:r>
            <a:r>
              <a:rPr lang="zh-CN" altLang="zh-CN" sz="2800" b="1" dirty="0">
                <a:solidFill>
                  <a:srgbClr val="0000FF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他说： 『是的，因为那是伊斯兰之前的仪式，直到真主给穆罕默德启示了这句经文，宣称那也是真主的一种纪念仪式，它才成为伊斯兰的礼仪』 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」 （参见布哈里圣训，卷二，</a:t>
            </a:r>
            <a:r>
              <a:rPr lang="en-US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195</a:t>
            </a:r>
            <a:r>
              <a:rPr lang="zh-CN" altLang="zh-CN" sz="2800" b="1" dirty="0">
                <a:solidFill>
                  <a:srgbClr val="222222"/>
                </a:solidFill>
                <a:ea typeface="SimHei" panose="02010609060101010101" pitchFamily="49" charset="-122"/>
                <a:cs typeface="SimSun" panose="02010600030101010101" pitchFamily="2" charset="-122"/>
              </a:rPr>
              <a:t>页） </a:t>
            </a:r>
            <a:endParaRPr lang="en-US" altLang="zh-CN" sz="2800" b="1" dirty="0">
              <a:solidFill>
                <a:srgbClr val="222222"/>
              </a:solidFill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endParaRPr lang="en-US" altLang="zh-CN" sz="2800" b="1" dirty="0">
              <a:solidFill>
                <a:srgbClr val="222222"/>
              </a:solidFill>
              <a:ea typeface="SimHei" panose="02010609060101010101" pitchFamily="49" charset="-122"/>
            </a:endParaRPr>
          </a:p>
          <a:p>
            <a:r>
              <a:rPr lang="zh-CN" altLang="zh-CN" sz="2800" b="1" dirty="0"/>
              <a:t>我们在穆斯林圣训中也读到：</a:t>
            </a:r>
            <a:endParaRPr lang="zh-CN" altLang="zh-CN" sz="2800" dirty="0"/>
          </a:p>
          <a:p>
            <a:r>
              <a:rPr lang="zh-CN" altLang="zh-CN" sz="2800" b="1" dirty="0">
                <a:solidFill>
                  <a:srgbClr val="009900"/>
                </a:solidFill>
              </a:rPr>
              <a:t>「先知的追随者们，当他们仍然处于前伊斯兰时期的时候，也曾经参拜了</a:t>
            </a:r>
            <a:r>
              <a:rPr lang="en-US" altLang="zh-CN" sz="2800" b="1" dirty="0">
                <a:solidFill>
                  <a:srgbClr val="009900"/>
                </a:solidFill>
              </a:rPr>
              <a:t> </a:t>
            </a:r>
            <a:r>
              <a:rPr lang="en-US" altLang="zh-CN" sz="2800" b="1" dirty="0" err="1">
                <a:solidFill>
                  <a:srgbClr val="009900"/>
                </a:solidFill>
              </a:rPr>
              <a:t>Isaf</a:t>
            </a:r>
            <a:r>
              <a:rPr lang="en-US" altLang="zh-CN" sz="2800" b="1" dirty="0">
                <a:solidFill>
                  <a:srgbClr val="009900"/>
                </a:solidFill>
              </a:rPr>
              <a:t> </a:t>
            </a:r>
            <a:r>
              <a:rPr lang="zh-CN" altLang="zh-CN" sz="2800" b="1" dirty="0">
                <a:solidFill>
                  <a:srgbClr val="009900"/>
                </a:solidFill>
              </a:rPr>
              <a:t>和</a:t>
            </a:r>
            <a:r>
              <a:rPr lang="en-US" altLang="zh-CN" sz="2800" b="1" dirty="0">
                <a:solidFill>
                  <a:srgbClr val="009900"/>
                </a:solidFill>
              </a:rPr>
              <a:t> </a:t>
            </a:r>
            <a:r>
              <a:rPr lang="en-US" altLang="zh-CN" sz="2800" b="1" dirty="0" err="1">
                <a:solidFill>
                  <a:srgbClr val="009900"/>
                </a:solidFill>
              </a:rPr>
              <a:t>Na'ila</a:t>
            </a:r>
            <a:r>
              <a:rPr lang="en-US" altLang="zh-CN" sz="2800" b="1" dirty="0">
                <a:solidFill>
                  <a:srgbClr val="009900"/>
                </a:solidFill>
              </a:rPr>
              <a:t> </a:t>
            </a:r>
            <a:r>
              <a:rPr lang="zh-CN" altLang="zh-CN" sz="2800" b="1" dirty="0">
                <a:solidFill>
                  <a:srgbClr val="009900"/>
                </a:solidFill>
              </a:rPr>
              <a:t>这两个偶像，因为他们在赛法山和麦尔卧山之间奔跑，将他们的头发理掉。当建立起伊斯兰的时候，他们讨厌再去两山之间跑了，但真主临下了这句经文 （</a:t>
            </a:r>
            <a:r>
              <a:rPr lang="en-US" altLang="zh-CN" sz="2800" b="1" dirty="0">
                <a:solidFill>
                  <a:srgbClr val="009900"/>
                </a:solidFill>
              </a:rPr>
              <a:t>2</a:t>
            </a:r>
            <a:r>
              <a:rPr lang="zh-CN" altLang="zh-CN" sz="2800" b="1" dirty="0">
                <a:solidFill>
                  <a:srgbClr val="009900"/>
                </a:solidFill>
              </a:rPr>
              <a:t>：</a:t>
            </a:r>
            <a:r>
              <a:rPr lang="en-US" altLang="zh-CN" sz="2800" b="1" dirty="0">
                <a:solidFill>
                  <a:srgbClr val="009900"/>
                </a:solidFill>
              </a:rPr>
              <a:t>158</a:t>
            </a:r>
            <a:r>
              <a:rPr lang="zh-CN" altLang="zh-CN" sz="2800" b="1" dirty="0">
                <a:solidFill>
                  <a:srgbClr val="009900"/>
                </a:solidFill>
              </a:rPr>
              <a:t>） ，所以他们仍然 （在两山之间） 奔跑」 （参穆斯林圣训，卷三，</a:t>
            </a:r>
            <a:r>
              <a:rPr lang="en-US" altLang="zh-CN" sz="2800" b="1" dirty="0">
                <a:solidFill>
                  <a:srgbClr val="009900"/>
                </a:solidFill>
              </a:rPr>
              <a:t>411</a:t>
            </a:r>
            <a:r>
              <a:rPr lang="zh-CN" altLang="zh-CN" sz="2800" b="1" dirty="0">
                <a:solidFill>
                  <a:srgbClr val="009900"/>
                </a:solidFill>
              </a:rPr>
              <a:t>页） </a:t>
            </a:r>
            <a:r>
              <a:rPr lang="zh-CN" altLang="zh-CN" sz="2800" b="1" dirty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94776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伊本阿拔斯（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Ibn 'Abbas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）自己也说：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「在贾西利亚 （</a:t>
            </a:r>
            <a:r>
              <a:rPr lang="en-US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Jahiliyya</a:t>
            </a:r>
            <a:r>
              <a:rPr lang="en-US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，蒙昧的时期） 时期的魔鬼，经常整夜地在这两座山周围游荡。偶像在它们中间树立。当伊斯兰出现的时候，他们 （穆斯林） 说： 『真主的使者啊，我们将不再需要到赛法山和麦尔卧山之间来回奔跑了，因为这是一个令人不快的事情，这是我们在贾西利亚时期才习惯的做法。』 因此，真主降下了这句经文」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（苏优蒂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Suyuti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 所著的 《古兰经降示背景》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Asbab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al-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Nuzul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 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27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。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因此，这件 「令人不快的事情」 与偶像崇拜紧密相关，但即便是这样，穆罕默德还是不愿废除它，而且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还启示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出几段古兰经经文来巩固它。穆罕默德自己这样做，穆斯林至今仍然还在这样做。</a:t>
            </a:r>
            <a:endParaRPr lang="en-MY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endParaRPr lang="en-MY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当然，后期再加上说这是阿拉伯的先祖夏甲，曾在这两小山来回找水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的回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顾。这个仪式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是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为纪念他们而作的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。这个说法，为这曾是偶像崇拜的仪式加添了不少的分数。</a:t>
            </a:r>
            <a:endParaRPr lang="zh-CN" altLang="en-US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893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亲吻黑石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这块著名的陨石是天房众石中的一块。偶像崇拜者习惯于敬拜它亲吻它。当伊斯兰被创立的时候，穆罕默德没有废除这种做法，反而自己也照这样做，还命令他的追随者也要这样做，不顾他们的惊讶与反对。在布哈里圣训 （第二部，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183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中记载了奥玛伊本哈塔布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Umar ibn al-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Khattab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 所说过的一句著名的话，它展现了穆斯林的困惑。布哈里圣训说：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「当奥玛伊本哈塔布来到黑石旁时，他吻了吻它，说道： 『我知道你只是块石头，既没坏处，也没好处。要是我没有看到先知这样吻你，我就不会吻你。』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」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所有的学者 （古代的和当代的） 都证实这句话是奥玛亲口说出的 （穆斯林圣训，卷三，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406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页，和伊玛目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Shaltut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所著的 《伊斯兰：信条和律法》 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122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。众所周知，穆斯林朝觐者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挤着去吻它是因为此前的穆罕默德和他的同伴都那样做。因为如此的拥挤，造成了朝觐者大数量的</a:t>
            </a:r>
            <a:r>
              <a:rPr lang="zh-CN" altLang="en-US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践踏与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伤亡。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Sheikh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Sha'rawi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说：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亲吻这块陨石在伊斯兰律法中是一种坚决要做的事情，因为穆罕默德也这样做过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752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你不必问这种做法的背后的道理，因为这个仪式是 （表达） 敬拜的方式，不管它的理由是多么的含糊」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（见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Legal Opinions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，第三部，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167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当穆斯林青年问及 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「为甚么要吻陨石」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时，以上就是他的答案。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endParaRPr lang="en-US" altLang="zh-CN" sz="2800" b="1" dirty="0">
              <a:solidFill>
                <a:srgbClr val="009900"/>
              </a:solidFill>
            </a:endParaRPr>
          </a:p>
          <a:p>
            <a:r>
              <a:rPr lang="zh-CN" altLang="zh-CN" sz="2800" b="1" dirty="0">
                <a:solidFill>
                  <a:srgbClr val="009900"/>
                </a:solidFill>
              </a:rPr>
              <a:t>朝觐的其他礼仪</a:t>
            </a:r>
            <a:endParaRPr lang="zh-CN" altLang="zh-CN" sz="2800" dirty="0">
              <a:solidFill>
                <a:srgbClr val="009900"/>
              </a:solidFill>
            </a:endParaRPr>
          </a:p>
          <a:p>
            <a:r>
              <a:rPr lang="zh-CN" altLang="zh-CN" sz="2800" b="1" dirty="0"/>
              <a:t>简单说来，我们除了说到亲吻陨石和两山之间奔跑之外，穆斯林朝觐者还必须攀登阿拉法山 （</a:t>
            </a:r>
            <a:r>
              <a:rPr lang="en-US" altLang="zh-CN" sz="2800" b="1" dirty="0"/>
              <a:t> </a:t>
            </a:r>
            <a:r>
              <a:rPr lang="en-US" altLang="zh-CN" sz="2800" b="1" dirty="0" err="1"/>
              <a:t>Arafa</a:t>
            </a:r>
            <a:r>
              <a:rPr lang="en-US" altLang="zh-CN" sz="2800" b="1" dirty="0"/>
              <a:t> </a:t>
            </a:r>
            <a:r>
              <a:rPr lang="zh-CN" altLang="zh-CN" sz="2800" b="1" dirty="0"/>
              <a:t>） 。千千万万的人企图爬上这座山，但许多人因此而遭受会伤亡的困苦，因为他们是毫无秩序地朝那里蜂拥而上，就像他们吻这块陨石的混乱局面一样。攀登阿拉法山是朝觐期间最重要的仪式之一。甚至穆罕默德都常说： </a:t>
            </a:r>
            <a:r>
              <a:rPr lang="zh-CN" altLang="zh-CN" sz="2800" b="1" dirty="0">
                <a:solidFill>
                  <a:srgbClr val="0000FF"/>
                </a:solidFill>
              </a:rPr>
              <a:t>「阿拉法是朝觐」 </a:t>
            </a:r>
            <a:r>
              <a:rPr lang="zh-CN" altLang="zh-CN" sz="2800" b="1" dirty="0"/>
              <a:t>。</a:t>
            </a:r>
            <a:endParaRPr lang="zh-CN" altLang="zh-CN" sz="2800" dirty="0"/>
          </a:p>
          <a:p>
            <a:pPr>
              <a:spcAft>
                <a:spcPts val="750"/>
              </a:spcAft>
            </a:pP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88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12192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朝觐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99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朝觐的历史传说：</a:t>
            </a:r>
            <a:endParaRPr lang="zh-CN" altLang="zh-CN" sz="2800" dirty="0">
              <a:solidFill>
                <a:srgbClr val="009900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根据伊斯兰的传说，安拉启示易卜拉欣（亚伯拉罕）带领他的第二位太太夏甲（哈哲尔）和他们的儿子伊斯玛仪（以实玛利），为了躲避他第一任太太撒拉的嫉妒，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从迦南地的别是巴，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把他们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带往并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安置在阿拉伯的贝加山谷，给他们留下一点的需用品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，以后就离开。</a:t>
            </a:r>
            <a:endParaRPr lang="en-US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几天后物资用净，母子俩陷入逆境。夏甲出去在赛法与麦尔瓦两座小山之间来往奔跑</a:t>
            </a:r>
            <a:r>
              <a:rPr lang="en-US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回，寻找水源一无所获。就在这极难困苦的光景中，天使加百列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显现（有说是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以实玛利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伸出脚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来大力蹬在地面上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使活泉涌出水来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MY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endParaRPr lang="en-MY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夏甲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见状，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高喊</a:t>
            </a:r>
            <a:r>
              <a:rPr lang="en-US" altLang="zh-CN" sz="2800" b="1" dirty="0" err="1">
                <a:ea typeface="SimHei" panose="02010609060101010101" pitchFamily="49" charset="-122"/>
                <a:cs typeface="Times New Roman" panose="02020603050405020304" pitchFamily="18" charset="0"/>
              </a:rPr>
              <a:t>zame,zame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（将水堵起来的意思）。母子俩因这泉水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，开了一家小宾馆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而富裕起来，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也因此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吸引不少人因有水而来麦加定居。</a:t>
            </a:r>
            <a:endParaRPr lang="en-MY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endParaRPr lang="en-MY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当亚伯拉罕再重返麦加，惊奇的发现孩子健康长大，亚伯拉罕便指导伊斯玛仪，一起树立天房</a:t>
            </a:r>
            <a:r>
              <a:rPr lang="zh-CN" altLang="en-US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来敬拜上帝。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92312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5468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这个仪式完了之后，他们要去另一座名为穆扎达利法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Muzdalifa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 山。然后，在朝觐的第十天，他们赶去米那 （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Mina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） 投掷小卵石打魔鬼。他们可以将头发理掉或剪短 （最好是全部剪掉） ，理发师要从头部的右边开始动手，因为穆罕默德也是这么做的。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此后，古时的朝觐里他们开始宰羊。有些人宁愿在去米那的前一天宰羊献祭，因为这些祭品会在米那堆积如山。后期朝觐的人数超过百万，献祭成为困难的事，有些人被迫捐些钱，而不是宰羊献祭，这与某些穆斯林学者的意见相反，他们认为这种行为废除了朝觐的某个基本原则，这也在穆斯林当中引发了不少的争论。 （参见伊玛目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Shaltute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的 《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Rudiments of the Hajj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》 ；布哈里圣训，第二部；穆斯林圣训，卷三；还有其他一些有关朝觐基本原则的文献。）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756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104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替</a:t>
            </a:r>
            <a:r>
              <a:rPr lang="zh-CN" altLang="en-US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活人死</a:t>
            </a: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人朝觐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这可能会引起读者的惊讶，然而这却是真的，也被许多穆斯林学者所证实。他们声称穆罕默德亲自允许替人朝觐。布哈里圣训 （第二部，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163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记载，一个穆斯林询问穆罕默德他可不可以顶替他的父亲参见朝觐。穆罕默德对那个人说： 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「可以，替你的父亲朝觐。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」 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在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Sheikh al-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Sha'rawi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所著的 《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Legal Opinions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》 一书的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188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页中，我们读到：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「一位妇人问先知穆罕默德她是否可以代替她已故的母亲朝觐，她母亲生前未能朝觐。他对她说： 「可以，就这样做吧。」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他还允许过另一个人代替他的一个名叫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Bashrama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的亲戚朝觐。」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当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Sheikh 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Kishk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被忧郁地问道 （他的 《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Legal Opinions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》 一书，第三部，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113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： 「是否容许 （一个人） 代替另一个死人或活人朝觐？」 他回答说： 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「是的，那是容许的。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」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306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535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因此，朝觐不是一种个人的敬拜，而是一个穆斯林必须履行的一条戒律，或者 （在某些情形下） 是为他而做的。值得注意的是，禁食 （斋戒） 也像朝觐一样，可以叫人顶替。伊本阿拔斯向我们叙述说：「有个人来到先知那里，告诉他这个故事： 『真主的使者啊，我母亲死了，没能够完成斋戒（禁食）的义务，我可不可以替她完成？』 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真主的使者就问他： 『以你的观点来看，如果你母亲欠人一笔债，你该不该替她还呢？』 他说： 『应该』 。先知就告诉他： 『欠真主的债更应该还』 」 （参阿卜杜阿齐兹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'Abdul-'Aziz al-</a:t>
            </a:r>
            <a:r>
              <a:rPr lang="en-US" altLang="zh-CN" sz="2800" b="1" dirty="0" err="1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Shannawi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 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着的 《伊本阿拔斯》 ，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133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。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那么，斋戒仅仅是一个穆斯林甚至死后都必须履行的仪式！在上面提到的那本书中，穆罕默德说：「黑石当它 （从天上） 降下来的时候比牛奶还要白，但是亚当 （阿丹） 子孙的罪使它变黑了」 （参见</a:t>
            </a:r>
            <a:r>
              <a:rPr lang="en-US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142</a:t>
            </a: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页） 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212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07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朝觐的奖赏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在前面提到的同一本书中，伊本阿拔斯声称，穆罕默德经常说骑着动物去麦加朝觐的人，他的动物走的每一步会让他获得七十个奖赏。但是，如果他是走路去，那他走的每一步都会得到七百个禁寺的奖赏。</a:t>
            </a: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0"/>
              </a:spcAft>
            </a:pPr>
            <a:endParaRPr lang="en-US" altLang="zh-CN" sz="2800" b="1" dirty="0">
              <a:solidFill>
                <a:srgbClr val="222222"/>
              </a:solidFill>
              <a:latin typeface="SimHei" panose="02010609060101010101" pitchFamily="49" charset="-122"/>
              <a:ea typeface="SimHei" panose="02010609060101010101" pitchFamily="49" charset="-122"/>
              <a:cs typeface="SimSun" panose="02010600030101010101" pitchFamily="2" charset="-122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222222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Sun" panose="02010600030101010101" pitchFamily="2" charset="-122"/>
              </a:rPr>
              <a:t>有人问他： 「甚么是禁寺的奖赏？」 他回答说： 「禁寺的每一个奖赏都相当于十万个奖赏。」 因而，我们看到穆斯林不遗余力地去朝觐，并且争着去吻黑石，爬阿拉法山，在麦加的神圣场所周围环行，为的是获得这数十万的奖赏以抹去他们的罪行，对此，我们也无需惊讶了。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931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66675" y="0"/>
            <a:ext cx="12258675" cy="7371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穆斯林的三大使命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为了宣传伊斯兰信仰与维护正道，一个穆斯林可以向他的周围进行三种活动。这三个活动可以说是他的宗教与生活使命：宣教，吉哈德，劝善戒恶。一旦有需要或者条件许可，穆斯林就当义不容辞，毫无疑义地离开行动起来。穆斯林认为如果知道正道而不去劝化，只在那里孤芳自赏，那么实际上他并没有尽上义务，信仰几乎沦为空谈。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宣教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rgbClr val="003399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takwal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使命                                                                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Courier New" panose="02070309020205020404" pitchFamily="49" charset="0"/>
              </a:rPr>
              <a:t>古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Courier New" panose="02070309020205020404" pitchFamily="49" charset="0"/>
              </a:rPr>
              <a:t>16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Courier New" panose="02070309020205020404" pitchFamily="49" charset="0"/>
              </a:rPr>
              <a:t>：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Courier New" panose="02070309020205020404" pitchFamily="49" charset="0"/>
              </a:rPr>
              <a:t>125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Courier New" panose="02070309020205020404" pitchFamily="49" charset="0"/>
              </a:rPr>
              <a:t>你应凭智慧和善言而劝人遵循主道，你应当以最优秀的态度与人辩论，你的主的确知道谁是背离他的正道的，谁是遵循他的正道的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  <a:cs typeface="Courier New" panose="02070309020205020404" pitchFamily="49" charset="0"/>
            </a:endParaRPr>
          </a:p>
          <a:p>
            <a:r>
              <a:rPr lang="zh-CN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阿拉伯文</a:t>
            </a:r>
            <a:r>
              <a:rPr lang="en-US" altLang="zh-CN" sz="2800" b="1" dirty="0" err="1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takwal</a:t>
            </a:r>
            <a:r>
              <a:rPr lang="zh-CN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是劝化人的意思，穆斯林要以正道来劝化众人，这就是</a:t>
            </a:r>
            <a:r>
              <a:rPr lang="en-US" altLang="zh-CN" sz="2800" b="1" dirty="0" err="1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takwal</a:t>
            </a:r>
            <a:r>
              <a:rPr lang="zh-CN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的工作。一般称为『宣教』。</a:t>
            </a:r>
            <a:endParaRPr lang="zh-CN" altLang="zh-CN" sz="28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en-US" altLang="zh-CN" sz="2800" b="1" dirty="0">
                <a:solidFill>
                  <a:srgbClr val="0099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 </a:t>
            </a:r>
            <a:endParaRPr lang="zh-CN" altLang="zh-CN" sz="2800" dirty="0">
              <a:solidFill>
                <a:srgbClr val="0099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zh-CN" sz="2800" b="1" dirty="0">
                <a:solidFill>
                  <a:srgbClr val="0099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宣教分两种形式：</a:t>
            </a:r>
            <a:r>
              <a:rPr lang="en-US" altLang="zh-CN" sz="2800" b="1" dirty="0">
                <a:solidFill>
                  <a:srgbClr val="0099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                                               </a:t>
            </a:r>
            <a:endParaRPr lang="zh-CN" altLang="zh-CN" sz="2800" dirty="0">
              <a:solidFill>
                <a:srgbClr val="0099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en-US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a.</a:t>
            </a:r>
            <a:r>
              <a:rPr lang="zh-CN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有组织的宣教：把人组织起来，互相配合，分工合作，接触人群，宣教伊斯兰的宗教美德，促进伊斯兰的广泛传播，力行善功，并且说：「我确是穆斯林」的人，在言辞方面，有谁比他更优美呢？古</a:t>
            </a:r>
            <a:r>
              <a:rPr lang="en-US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41:33)</a:t>
            </a:r>
            <a:r>
              <a:rPr lang="zh-CN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lang="en-US" altLang="zh-CN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703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70306"/>
            <a:ext cx="12192000" cy="54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99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99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b.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99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以个人言行宣教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：穆斯林以言语，行为的信仰榜样来感动他人。穆罕默德说：你们应当替我宣传，哪怕是一段经文呢？。要认真学会伊斯兰的责任和古兰经的知识，再将这些知识传授给别人，因为我不会永远与你们同在一起（布卡里圣训）。不能如此尽职的人，将来在复活日将受到审问。那些见到你和你相处过的人，会指责你没有把可以救他们脱离地狱的道传给他们（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6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：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108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）。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吉哈德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Jihad(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圣战）                           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           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世界将穆斯林所施行对抗“异教徒”的恐布手段，称为“圣战”，恐布主义，原教旨主义等等。当然，无风不起浪，确实有些激进的穆斯林，利用他们的团结性，动不动就就展开与启动圣战的手段。从原文字义看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Jihad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：其意思是“尽力和奋斗。从宣教的意义来说是引申为“为安拉之道而奋斗”。  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526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33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穆斯林如何看待圣战的内容 ：</a:t>
            </a:r>
            <a:r>
              <a:rPr lang="en-US" altLang="zh-CN" sz="2800" b="1" dirty="0">
                <a:solidFill>
                  <a:srgbClr val="0033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I.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最初被说成是为安拉的道来努力奋斗，意思是努力传扬安拉的正道，例如背井离乡到远方学习伊斯兰的正道，为了提高自己伊斯兰的知识，为了将来能有效向人传递正统伊斯兰信仰。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II.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为宣教的事出钱出力，热心赞助，凡是为主道尽力奉献者，所有的善举都是『圣战』。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III.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对抗异教徒侵略，保护穆斯林的生命财富。然而当穆斯林在扩展伊斯兰的事工，遇见邪恶势力的拦住对抗，圣战有可能会因此转为战争的形式。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IV.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消灭压迫人民的恶霸势力， 有些地方政治势力，将国家财富占为己有。人们也有可能走上街头，推翻邪恶政府，夺回属于大家的国家资源，好可以从新分配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V.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对抗肉体私欲：人里面有邪情私欲，进行宗教朝行，如禁食，实行善举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VI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当然，现今的圣战说法与运用已经扩大出去，只要让伊斯兰取得优势，让穆斯林成功的做法都可以沦为圣战这个议题。包挂经济，媒体，教育等等都可以考虑为圣战的范畴。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343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参与圣战捍卫伊斯兰的军事人员称圣战勇士『穆加希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Mujahid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』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；在圣战中去世的人，被誉为殉道者（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Shahid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舍希德），这两等人将来直接上天堂。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古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4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：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74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以后世生活出卖今世生活的人，教他们为主道而战吧！谁为主道而战，以致杀身成仁，或杀敌致果，我将赏赐谁重大的报酬。</a:t>
            </a:r>
            <a:r>
              <a:rPr lang="zh-CN" altLang="en-US" sz="2800" b="1" dirty="0">
                <a:solidFill>
                  <a:srgbClr val="0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穆斯林以为他们已经被安拉授权，可以对抗异教徒，甚至将他们视为安拉的敌人而加以处死。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以武力对抗异教徒已获得安拉的授权强制的教导：</a:t>
            </a:r>
            <a:r>
              <a:rPr lang="zh-CN" altLang="en-US" sz="2800" dirty="0"/>
              <a:t> </a:t>
            </a:r>
            <a:endParaRPr lang="en-US" altLang="zh-CN" sz="28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古 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9:33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他曾以正道和真教的使命，委托他的使者，以使他使真教，胜过一切宗教，即使以物配主者不愿意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..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8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古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2:216 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战争已成为你们的定制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有些事虽然不喜欢，却对你们是有益的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…</a:t>
            </a:r>
            <a:endParaRPr lang="en-US" altLang="zh-CN" sz="28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800" b="1" dirty="0">
              <a:solidFill>
                <a:srgbClr val="008000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古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9.29</a:t>
            </a:r>
            <a:r>
              <a:rPr lang="zh-CN" altLang="en-US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当抵抗不信真主和末日，不信真主和其使者的戒律，不信奉真教的人，即曾受天经的人，你们要和他们打战，直到他们依照自己的能力交丁税</a:t>
            </a:r>
            <a:r>
              <a:rPr lang="en-US" altLang="zh-CN" sz="2800" b="1" dirty="0">
                <a:solidFill>
                  <a:srgbClr val="008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….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535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25867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赛户麦</a:t>
            </a:r>
            <a:r>
              <a:rPr lang="en-US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Sheikh Bin </a:t>
            </a:r>
            <a:r>
              <a:rPr lang="en-US" altLang="zh-CN" sz="2800" b="1" dirty="0" err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Humaid</a:t>
            </a:r>
            <a:r>
              <a:rPr lang="en-US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论圣战：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前阿拉伯大法官；曾写了一影响深远的论文：圣战的呼召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The call for Jihad;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文中他将古兰经有关圣战的教义，分为三个法律进程：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起初，争战是被禁止的；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接着，争战是被容许的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最后，战争是义不容辞的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成为圣战）。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）它必须用来对抗那些反对穆斯林的人；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）它必须用来对抗敬拜安拉以外神明的人（古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29:39)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从伊斯兰的末世论来看，穆斯林在等待末世要领导伊斯兰世界级之领袖的出现。对抗异教徒的圣战必须要有“艾米尔”统领全局（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4:59).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穆罕默德说：永远不要群龙无首，孤军作战，三个人在一起时也要有一个人当领导。整体伊斯兰，在等候最后一位“哈里发”他的名字叫『马迪』。一但这领袖被兴起，每个穆斯林都必须遵守教法的规定，有意义在他的领导下，进行圣战出征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248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"/>
            <a:ext cx="12192000" cy="740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将恐怖置于非穆斯林心中，并夺取他们的一切，乃是古兰经的正统教义：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99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古</a:t>
            </a:r>
            <a:r>
              <a:rPr lang="en-US" altLang="zh-CN" sz="2800" b="1" dirty="0">
                <a:solidFill>
                  <a:srgbClr val="0099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33:26-27</a:t>
            </a:r>
            <a:r>
              <a:rPr lang="zh-CN" altLang="zh-CN" sz="2800" b="1" dirty="0">
                <a:solidFill>
                  <a:srgbClr val="0099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他（安拉）曾使帮助他们的那些信奉天经者，从自己的堡垒上下来，并且把恐怖投在他们心里，你们杀戮一部分，俘掳一部分。他使你们继承他们的土地、房屋、财产和你们尚未踏过的土地。真主对于万事是全能的。</a:t>
            </a:r>
            <a:endParaRPr lang="en-US" altLang="zh-CN" sz="2800" b="1" dirty="0">
              <a:solidFill>
                <a:srgbClr val="009900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2800" b="1" dirty="0">
              <a:solidFill>
                <a:srgbClr val="0000FF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FF"/>
                </a:solidFill>
              </a:rPr>
              <a:t>3.</a:t>
            </a:r>
            <a:r>
              <a:rPr lang="zh-CN" altLang="zh-CN" sz="2800" b="1" dirty="0">
                <a:solidFill>
                  <a:srgbClr val="0000FF"/>
                </a:solidFill>
              </a:rPr>
              <a:t>劝善止恶的使命</a:t>
            </a:r>
            <a:r>
              <a:rPr lang="en-US" altLang="zh-CN" sz="2800" b="1" dirty="0">
                <a:solidFill>
                  <a:srgbClr val="0000FF"/>
                </a:solidFill>
              </a:rPr>
              <a:t>                                                             </a:t>
            </a:r>
            <a:endParaRPr lang="zh-CN" altLang="zh-CN" sz="2800" dirty="0">
              <a:solidFill>
                <a:srgbClr val="0000FF"/>
              </a:solidFill>
            </a:endParaRPr>
          </a:p>
          <a:p>
            <a:r>
              <a:rPr lang="en-US" altLang="zh-CN" sz="2800" b="1" dirty="0">
                <a:solidFill>
                  <a:srgbClr val="009900"/>
                </a:solidFill>
              </a:rPr>
              <a:t>4:85</a:t>
            </a:r>
            <a:r>
              <a:rPr lang="zh-CN" altLang="zh-CN" sz="2800" b="1" dirty="0">
                <a:solidFill>
                  <a:srgbClr val="009900"/>
                </a:solidFill>
              </a:rPr>
              <a:t>谁赞助善事，谁得一份善报；谁赞助恶事，谁受一份恶报。真主对于万事是全能的。古</a:t>
            </a:r>
            <a:r>
              <a:rPr lang="en-US" altLang="zh-CN" sz="2800" b="1" dirty="0">
                <a:solidFill>
                  <a:srgbClr val="009900"/>
                </a:solidFill>
              </a:rPr>
              <a:t>4:135</a:t>
            </a:r>
            <a:r>
              <a:rPr lang="zh-CN" altLang="zh-CN" sz="2800" b="1" dirty="0">
                <a:solidFill>
                  <a:srgbClr val="009900"/>
                </a:solidFill>
              </a:rPr>
              <a:t>你们当维护公道，当为真主而作证，即使不利于你们自身，和父母和至亲。无论被证的人，是富足的，还是贫穷的，你们都应当秉公作证；真主是最宜于关切富翁和贫民的。你们不要顺从私欲，以致偏私。如果你们歪曲事实，或拒绝作证，那末，真主确是彻知你们的行为的。 </a:t>
            </a:r>
            <a:endParaRPr lang="zh-CN" altLang="zh-CN" sz="2800" dirty="0">
              <a:solidFill>
                <a:srgbClr val="009900"/>
              </a:solidFill>
            </a:endParaRPr>
          </a:p>
          <a:p>
            <a:endParaRPr lang="en-US" altLang="zh-CN" sz="2800" b="1" dirty="0"/>
          </a:p>
          <a:p>
            <a:r>
              <a:rPr lang="zh-CN" altLang="zh-CN" sz="2800" b="1" dirty="0"/>
              <a:t>正当的穆斯林在日常生活中要坚持一个原则：不要对错误让步（</a:t>
            </a:r>
            <a:r>
              <a:rPr lang="en-US" altLang="zh-CN" sz="2800" b="1" dirty="0"/>
              <a:t>40</a:t>
            </a:r>
            <a:r>
              <a:rPr lang="zh-CN" altLang="zh-CN" sz="2800" b="1" dirty="0"/>
              <a:t>：</a:t>
            </a:r>
            <a:r>
              <a:rPr lang="en-US" altLang="zh-CN" sz="2800" b="1" dirty="0"/>
              <a:t>58</a:t>
            </a:r>
            <a:r>
              <a:rPr lang="zh-CN" altLang="zh-CN" sz="2800" b="1" dirty="0"/>
              <a:t>）。看见别人做错事，站在一旁旁观，这等于是鼓励。世界的美好，需要大家一齐扬善，抵恶。穆斯林对社会的基本责任是杨善，抵恶，支持正义。兴教办学，赈灾救穷，扶助残疾，保护环境，爱护公物，这些都是社会公益与善举。</a:t>
            </a:r>
            <a:endParaRPr lang="zh-CN" altLang="zh-CN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b="1" dirty="0">
                <a:solidFill>
                  <a:srgbClr val="0066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866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650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古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2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：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127-128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Courier New" panose="02070309020205020404" pitchFamily="49" charset="0"/>
              </a:rPr>
              <a:t>　当时，易卜拉欣和易司马仪树起天房的基础，他们俩祈祷说：我们的主啊！求你接受我们的敬意，你确是全聪的，确是全知的。我们的主啊！求你使我们变成你的两个顺民，并从我们的后裔中造成归顺你的民族，求你昭示我们朝觐的仪式，求你饶恕宥我们，你确是至宥的，确是至慈的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imHei" panose="02010609060101010101" pitchFamily="49" charset="-122"/>
              <a:ea typeface="SimHei" panose="02010609060101010101" pitchFamily="49" charset="-122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这便是天房朝觐的由来。天房（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Kaaba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克尔白）坐落在麦加城，每年由沙地阿拉伯向全世界各国的朝觐委员会，发放朝觐签证。朝觐者必须身体健康，经济充足，方能取得朝觐签证前往朝觐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800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r>
              <a:rPr lang="zh-CN" altLang="zh-CN" sz="2800" b="1" dirty="0">
                <a:solidFill>
                  <a:srgbClr val="009900"/>
                </a:solidFill>
              </a:rPr>
              <a:t>朝觐具有重生的功效：</a:t>
            </a:r>
            <a:endParaRPr lang="zh-CN" altLang="zh-CN" sz="2800" dirty="0">
              <a:solidFill>
                <a:srgbClr val="009900"/>
              </a:solidFill>
            </a:endParaRPr>
          </a:p>
          <a:p>
            <a:r>
              <a:rPr lang="zh-CN" altLang="zh-CN" sz="2800" b="1" dirty="0"/>
              <a:t>穆罕默德说：</a:t>
            </a:r>
            <a:r>
              <a:rPr lang="zh-CN" altLang="zh-CN" sz="2800" b="1" dirty="0">
                <a:solidFill>
                  <a:srgbClr val="0000FF"/>
                </a:solidFill>
              </a:rPr>
              <a:t>『谁为安拉而朝觐，在朝觐中不做违禁的事，不做恶，在朝觐回来以后，便如其母初生养他时，那样的纯净无染』。</a:t>
            </a:r>
            <a:r>
              <a:rPr lang="zh-CN" altLang="zh-CN" sz="2800" b="1" dirty="0"/>
              <a:t>朝觐是在回历第十二个月</a:t>
            </a:r>
            <a:r>
              <a:rPr lang="zh-CN" altLang="en-US" sz="2800" b="1" dirty="0"/>
              <a:t>：</a:t>
            </a:r>
            <a:r>
              <a:rPr lang="zh-CN" altLang="zh-CN" sz="2800" b="1" dirty="0"/>
              <a:t>朝觐月上旬举行。这是每个健康，具经济条件的人一生中，必须履行最少一次的功德。据说朝觐的由易卜拉欣所定制下来的榜样，如今只有穆斯林才可以获准进入麦加参与朝觐。朝觐者可经由航空，海路，陆路</a:t>
            </a:r>
            <a:r>
              <a:rPr lang="zh-CN" altLang="en-US" sz="2800" b="1" dirty="0"/>
              <a:t>进入</a:t>
            </a:r>
            <a:r>
              <a:rPr lang="zh-CN" altLang="zh-CN" sz="2800" b="1" dirty="0"/>
              <a:t>麦加。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57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/>
              <a:t>穆罕默德说：你们中凡是见罪恶者，当用手拦阻他，若不能，当用手口制止它，再不能，当用心制止它，这是最微弱的信仰了。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zh-CN" altLang="zh-CN" sz="2800" b="1" dirty="0">
                <a:solidFill>
                  <a:srgbClr val="009900"/>
                </a:solidFill>
              </a:rPr>
              <a:t>穆斯林的饮食文化</a:t>
            </a:r>
            <a:endParaRPr lang="zh-CN" altLang="zh-CN" sz="2800" dirty="0">
              <a:solidFill>
                <a:srgbClr val="009900"/>
              </a:solidFill>
            </a:endParaRPr>
          </a:p>
          <a:p>
            <a:r>
              <a:rPr lang="zh-CN" altLang="zh-CN" sz="2800" b="1" dirty="0"/>
              <a:t>伊斯兰教法规定，食物分为，合法的清真“哈拉</a:t>
            </a:r>
            <a:r>
              <a:rPr lang="en-US" altLang="zh-CN" sz="2800" b="1" dirty="0" err="1"/>
              <a:t>Halah</a:t>
            </a:r>
            <a:r>
              <a:rPr lang="zh-CN" altLang="zh-CN" sz="2800" b="1" dirty="0"/>
              <a:t>”食物与不合法的“哈拉姆</a:t>
            </a:r>
            <a:r>
              <a:rPr lang="en-US" altLang="zh-CN" sz="2800" b="1" dirty="0" err="1"/>
              <a:t>Halam</a:t>
            </a:r>
            <a:r>
              <a:rPr lang="zh-CN" altLang="zh-CN" sz="2800" b="1" dirty="0"/>
              <a:t>”食物。简单的说，不合法的食物主要包含了穆斯林不能食用的肉与油，例如猪油猪肉。按照伊斯兰的规定哈拉姆</a:t>
            </a:r>
            <a:r>
              <a:rPr lang="en-US" altLang="zh-CN" sz="2800" b="1" dirty="0" err="1"/>
              <a:t>Halam</a:t>
            </a:r>
            <a:r>
              <a:rPr lang="zh-CN" altLang="zh-CN" sz="2800" b="1" dirty="0"/>
              <a:t>的食物有四大类：自死的动物，血液，没有奉安拉之名宰杀的动物。但是，</a:t>
            </a:r>
            <a:r>
              <a:rPr lang="zh-CN" altLang="zh-CN" sz="2800" b="1" dirty="0">
                <a:solidFill>
                  <a:srgbClr val="009900"/>
                </a:solidFill>
              </a:rPr>
              <a:t>凡为形势所迫，非出于自愿，且不过份的人，虽然吃禁物，毫无罪过（</a:t>
            </a:r>
            <a:r>
              <a:rPr lang="en-US" altLang="zh-CN" sz="2800" b="1" dirty="0">
                <a:solidFill>
                  <a:srgbClr val="009900"/>
                </a:solidFill>
              </a:rPr>
              <a:t>2:173).</a:t>
            </a:r>
            <a:r>
              <a:rPr lang="zh-CN" altLang="zh-CN" sz="2800" b="1" dirty="0"/>
              <a:t>。伊斯兰的教规确实有明文规定“有经之人”即基督徒，犹太教徒，他们加工的肉食，穆斯林许可食用</a:t>
            </a:r>
            <a:r>
              <a:rPr lang="en-US" altLang="zh-CN" sz="2800" b="1" dirty="0"/>
              <a:t>. </a:t>
            </a:r>
            <a:r>
              <a:rPr lang="zh-CN" altLang="zh-CN" sz="2800" b="1" dirty="0"/>
              <a:t>古</a:t>
            </a:r>
            <a:r>
              <a:rPr lang="en-US" altLang="zh-CN" sz="2800" b="1" dirty="0"/>
              <a:t>5:5</a:t>
            </a:r>
            <a:r>
              <a:rPr lang="zh-CN" altLang="zh-CN" sz="2800" b="1" dirty="0"/>
              <a:t>今天，准许你们吃一切佳美的食物；曾受天经者的食物，对于你们是合法的；你们的食物，对于他们也是合法的。信道的自由女，和曾受天经的自由女，对于你们都是合法的…当然，第一批信仰基督的犹太人，他们还是遵守摩西的律法教规，什么肉可以吃，什么肉不可以吃，以上所指的属于犹太人的『科夏』食物律法所预备的食物，穆斯林是可以吃。</a:t>
            </a:r>
            <a:endParaRPr lang="zh-CN" altLang="zh-CN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03321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怎样会造成哈拉姆</a:t>
            </a:r>
            <a:r>
              <a:rPr lang="en-US" altLang="zh-CN" sz="2800" b="1" dirty="0" err="1">
                <a:solidFill>
                  <a:srgbClr val="0000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Halam</a:t>
            </a:r>
            <a:r>
              <a:rPr lang="zh-CN" altLang="zh-CN" sz="2800" b="1" dirty="0">
                <a:solidFill>
                  <a:srgbClr val="0000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的食物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宰杀动物，不将血放尽，宰后让动物躯体，长时间停放，不除内脏，以致产生毒素。∮宰杀时动作粗暴，使膀胱与内脏破裂污染肉体，宰杀时使动物在痛苦中死亡，例如先用电击，子弹用木棍，把动物打死等不人道手法宰杀的方法，将被视为“腐败肉”的性质，穆斯林不可食用。∮如果能照犹太人的“科什尔”的规定，这些方式非常类似穆斯林的方式，这是有经之人的正确做法，穆斯林可以放心使用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2800" b="1" dirty="0">
              <a:solidFill>
                <a:srgbClr val="000099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如何才符合清真（哈拉</a:t>
            </a:r>
            <a:r>
              <a:rPr lang="zh-TW" altLang="zh-CN" sz="2800" b="1" dirty="0">
                <a:solidFill>
                  <a:srgbClr val="0000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勒</a:t>
            </a:r>
            <a:r>
              <a:rPr lang="en-US" altLang="zh-CN" sz="2800" b="1" dirty="0" err="1">
                <a:solidFill>
                  <a:srgbClr val="0000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Halah</a:t>
            </a:r>
            <a:r>
              <a:rPr lang="zh-CN" altLang="zh-CN" sz="2800" b="1" dirty="0">
                <a:solidFill>
                  <a:srgbClr val="0000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：用哈拉或者犹太人的科什尔教规，屠杀动物，必须符合以下的条件：用人手屠杀，动物死前不很痛苦，宰杀时赞颂安拉尊名，放尽动物的鲜血，宰杀后立刻除皮，开膛，禁猪肉与猪油。这样才符合清真处理的程序。穆罕默德说：敬畏安拉，完成功修，食用清真食物者，才是真正的穆斯林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0614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"/>
            <a:ext cx="12192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基</a:t>
            </a:r>
            <a:r>
              <a:rPr lang="en-US" alt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回宗教比较学，对话探索</a:t>
            </a:r>
            <a:endParaRPr lang="en-MY" altLang="zh-CN" sz="2800" b="1" dirty="0">
              <a:solidFill>
                <a:srgbClr val="FF0000"/>
              </a:solidFill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）你如何回应伊斯兰把</a:t>
            </a:r>
            <a:r>
              <a:rPr lang="zh-CN" altLang="en-US" sz="2800" b="1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其信仰，推说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是起源与亚伯拉罕的历史事实？</a:t>
            </a:r>
            <a:endParaRPr lang="en-MY" altLang="zh-CN" sz="2800" b="1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伊斯兰信仰说摩西与耶稣也教导圣战，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你如何看待穆斯林的圣战观？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犹太人与穆斯林，都有一套肉类与饮食的教导，为何只有基督徒不重视这个教导，你认为符合真理吗？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596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1219200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/>
              <a:t>朝觐者会提早几天前到达麦加，在正朝</a:t>
            </a:r>
            <a:r>
              <a:rPr lang="en-US" altLang="zh-CN" sz="2800" b="1" dirty="0"/>
              <a:t>Hajj</a:t>
            </a:r>
            <a:r>
              <a:rPr lang="zh-CN" altLang="zh-CN" sz="2800" b="1" dirty="0"/>
              <a:t>到来以前，先做副朝</a:t>
            </a:r>
            <a:r>
              <a:rPr lang="en-US" altLang="zh-CN" sz="2800" b="1" dirty="0" err="1"/>
              <a:t>Ummlah</a:t>
            </a:r>
            <a:r>
              <a:rPr lang="zh-CN" altLang="zh-CN" sz="2800" b="1" dirty="0"/>
              <a:t>，接着正朝时间来</a:t>
            </a:r>
            <a:r>
              <a:rPr lang="zh-CN" altLang="en-US" sz="2800" b="1" dirty="0"/>
              <a:t>到，</a:t>
            </a:r>
            <a:r>
              <a:rPr lang="zh-CN" altLang="zh-CN" sz="2800" b="1" dirty="0"/>
              <a:t>再进行正朝，这样一次旅行，可得正副两朝的功德与报偿。副朝或小朝，可得正朝相等的回报（</a:t>
            </a:r>
            <a:r>
              <a:rPr lang="en-US" altLang="zh-CN" sz="2800" b="1" dirty="0"/>
              <a:t>2:158.196</a:t>
            </a:r>
            <a:r>
              <a:rPr lang="zh-CN" altLang="zh-CN" sz="2800" b="1" dirty="0"/>
              <a:t>）</a:t>
            </a:r>
            <a:endParaRPr lang="en-US" altLang="zh-CN" sz="2800" b="1" dirty="0"/>
          </a:p>
          <a:p>
            <a:endParaRPr lang="en-US" altLang="zh-CN" sz="2800" b="1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lang="zh-CN" altLang="zh-CN" sz="2800" b="1" dirty="0">
                <a:solidFill>
                  <a:srgbClr val="0099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朝觐时的“应召”祷告词</a:t>
            </a:r>
            <a:endParaRPr lang="zh-CN" altLang="zh-CN" sz="2800" dirty="0">
              <a:solidFill>
                <a:srgbClr val="00990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Labaik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!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Allahumma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labaik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. </a:t>
            </a:r>
          </a:p>
          <a:p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zh-TW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主阿，我应召来了，我应召来了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La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sharika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laka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Labaik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.                                                                        </a:t>
            </a:r>
          </a:p>
          <a:p>
            <a:r>
              <a:rPr lang="zh-TW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惟你独一无二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, </a:t>
            </a:r>
            <a:r>
              <a:rPr lang="zh-TW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我应召来了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                                                                        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Innal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hamda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wan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ni</a:t>
            </a:r>
            <a:r>
              <a:rPr lang="zh-TW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’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mata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laka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wal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nulk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.                           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赞颂全归给你，惟你有恩惠，有权威，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                       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La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sharika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</a:rPr>
              <a:t>lak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                                                                                     </a:t>
            </a:r>
          </a:p>
          <a:p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</a:rPr>
              <a:t>惟你独一无二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endParaRPr lang="zh-CN" altLang="en-US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599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258675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99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朝觐的程序与步驟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第一站：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日先行副朝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Calibri Light" panose="020F0302020204030204" pitchFamily="34" charset="0"/>
                <a:ea typeface="SimHei" panose="02010609060101010101" pitchFamily="49" charset="-122"/>
                <a:cs typeface="Times New Roman" panose="02020603050405020304" pitchFamily="18" charset="0"/>
              </a:rPr>
              <a:t>Umrah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，这不同于正朝</a:t>
            </a:r>
            <a:r>
              <a:rPr lang="en-US" altLang="zh-CN" sz="2800" b="1" dirty="0">
                <a:latin typeface="Calibri Light" panose="020F0302020204030204" pitchFamily="34" charset="0"/>
                <a:ea typeface="SimHei" panose="02010609060101010101" pitchFamily="49" charset="-122"/>
                <a:cs typeface="Times New Roman" panose="02020603050405020304" pitchFamily="18" charset="0"/>
              </a:rPr>
              <a:t>Hajj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没有正朝副朝不能成立。</a:t>
            </a:r>
            <a:r>
              <a:rPr lang="zh-CN" altLang="en-US" sz="2800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过后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副朝可在一年中的任何其他时间进行，副朝觐的仪式较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朝简单。到达麦加城外一指定地点麦格特；先受戒“伊哈拉姆”，沐浴，脱去常服，换戒服，开始念应召的祷告词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第二站：十二月七日进入“哈兰”禁寺，巡游天房七次，行走时高声念“塔瓦夫”赞词，然后喝渗渗泉水。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第三站：绕完天房后，走向赛法山的那个寺门那里，从这道门出发往山上爬。奔走天房东边的赛法与麦尔娃，两座小山之间往返奔走七次。在奔走之间赞颂古兰经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章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153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节经文， 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「赛法和麦尔维，确是真主的标识。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」 到达山顶之后，转身朝向天房，诵念如下祷告词：</a:t>
            </a:r>
            <a:r>
              <a:rPr lang="zh-CN" altLang="zh-CN" sz="2800" b="1" dirty="0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「万物非主，唯有真主！万物非主，唯有真主！祂实践了祂的约言，帮助了祂的仆人，祂自己单独赶走了异教徒﹗」</a:t>
            </a:r>
            <a:r>
              <a:rPr lang="zh-CN" altLang="zh-CN" sz="2800" b="1" dirty="0"/>
              <a:t>如此就完成副朝的功德，专为副朝而来者，就可以开戒（理发，剃须，剪指甲，女子也剪一绺头发，换上俗装）</a:t>
            </a:r>
            <a:r>
              <a:rPr lang="zh-CN" altLang="zh-CN" b="1" dirty="0"/>
              <a:t>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509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第四站：十二月八日，做正朝举意；再次换上戒服，于赴麦加东郊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6.5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公里的米娜山住下 ，从响拜礼（下午）开始，过夜到第二天的晨礼。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第五站：十二月九日从米娜山出发，到阿拉法特山，赞颂安拉，诵读古兰经，为自己及亲友祈祷，思想死后复活的情况，日落以后方可离开。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阿拉法特山（</a:t>
            </a:r>
            <a:r>
              <a:rPr lang="la-Lat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Jabal ‘Arafat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）位於</a:t>
            </a:r>
            <a:r>
              <a:rPr lang="en-US" altLang="zh-CN" sz="2800" b="1" u="sng" dirty="0" err="1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沙烏地阿拉</a:t>
            </a:r>
            <a:r>
              <a:rPr lang="zh-CN" altLang="en-US" sz="2800" b="1" u="sng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伯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城市</a:t>
            </a:r>
            <a:r>
              <a:rPr lang="en-US" altLang="zh-CN" sz="2800" b="1" u="sng" dirty="0" err="1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麥加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以東，是一座</a:t>
            </a:r>
            <a:r>
              <a:rPr lang="en-US" altLang="zh-CN" sz="2800" b="1" u="sng" dirty="0" err="1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花崗岩丘陵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，高約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70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公尺。阿拉法特山又稱為仁慈山（</a:t>
            </a:r>
            <a:r>
              <a:rPr lang="en-US" altLang="zh-CN" sz="2800" b="1" i="1" dirty="0" err="1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Jabal</a:t>
            </a:r>
            <a:r>
              <a:rPr lang="en-US" altLang="zh-CN" sz="2800" b="1" i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800" b="1" i="1" dirty="0" err="1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ar-Rahmah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）。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相传阿丹和哈娃，《古兰经》中所载的人类始祖，因犯禁被安拉处罚离天园后失散，后在此山重逢。阿拉伯语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阿拉法特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”('Arafat)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含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相认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之意，此山因而得名。</a:t>
            </a:r>
            <a:endParaRPr lang="en-US" altLang="zh-CN" sz="2800" b="1" dirty="0">
              <a:solidFill>
                <a:srgbClr val="333333"/>
              </a:solidFill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endParaRPr lang="en-US" altLang="zh-CN" sz="2800" b="1" dirty="0">
              <a:solidFill>
                <a:srgbClr val="333333"/>
              </a:solidFill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进驻阿拉法特山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en-US" altLang="zh-CN" sz="2800" b="1" dirty="0" err="1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Wuquf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 ‘Arafat)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是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穆斯林朝觐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者集体参加的大典仪式，俗称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站山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。伊斯兰教历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年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(632)12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月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日，先知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穆罕默德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曾站在阿拉法特山上，向由麦地那前来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麦加朝觐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多万穆斯林作生前最后一次宣教演说，史称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辞朝演说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，并传达《古兰经》中的最后一次启示。按伊斯兰教法规定，朝觐者在伊斯兰教历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月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日晚从麦加来到这里搭帐篷宿夜，伊斯兰教称为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守祖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747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翌日，即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月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日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宰牲节前一天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)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为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阿拉法特日</a:t>
            </a:r>
            <a:r>
              <a:rPr lang="en-US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，朝觐者身穿白色戒衣，整日诵读《古兰经》和默祷。午后伊玛目登上山顶，作宣教演讲，率众礼拜和恭默念主。大典仪式至日落后结束。入夜，朝觐者队伍启程向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米那</a:t>
            </a:r>
            <a:r>
              <a:rPr lang="zh-CN" altLang="zh-CN" sz="2800" b="1" dirty="0">
                <a:solidFill>
                  <a:srgbClr val="333333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迸发，去完成朝觐功课的另一项仪式。</a:t>
            </a:r>
            <a:endParaRPr lang="en-US" altLang="zh-CN" sz="2800" b="1" dirty="0">
              <a:solidFill>
                <a:srgbClr val="333333"/>
              </a:solidFill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sz="2800" b="1" dirty="0">
              <a:solidFill>
                <a:srgbClr val="333333"/>
              </a:solidFill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zh-CN" sz="2800" b="1" dirty="0"/>
              <a:t>第六站：入夜时到达穆斯达里法山，露宿山麓，采集</a:t>
            </a:r>
            <a:r>
              <a:rPr lang="en-US" altLang="zh-CN" sz="2800" b="1" dirty="0"/>
              <a:t>49-70</a:t>
            </a:r>
            <a:r>
              <a:rPr lang="zh-CN" altLang="zh-CN" sz="2800" b="1" dirty="0"/>
              <a:t>小块石头。</a:t>
            </a:r>
            <a:endParaRPr lang="zh-CN" altLang="zh-CN" sz="2800" dirty="0"/>
          </a:p>
          <a:p>
            <a:r>
              <a:rPr lang="en-US" altLang="zh-CN" sz="2800" b="1" dirty="0"/>
              <a:t> </a:t>
            </a:r>
            <a:endParaRPr lang="zh-CN" altLang="zh-CN" sz="2800" dirty="0"/>
          </a:p>
          <a:p>
            <a:r>
              <a:rPr lang="zh-CN" altLang="zh-CN" sz="2800" b="1" dirty="0"/>
              <a:t>第七站：十二月十日返回米娜山，向三根象征恶魔的石柱投石。一种向魔鬼投石块以示抗拒的仪式。象征亚伯拉罕在受神之命，以自己的儿子献牺牲时所经历的考验。魔鬼挑战他三次，在加百列天使的指示下，三次都被他以石击退了</a:t>
            </a:r>
            <a:r>
              <a:rPr lang="en-US" altLang="zh-CN" sz="2800" b="1" dirty="0"/>
              <a:t>.</a:t>
            </a:r>
            <a:r>
              <a:rPr lang="zh-CN" altLang="zh-CN" sz="2800" b="1" dirty="0"/>
              <a:t>之后是古尔邦的宰牲节。现在许多朝圣者在朝觐开始前，在麦加购买牺牲证书，这证书确认在第</a:t>
            </a:r>
            <a:r>
              <a:rPr lang="en-US" altLang="zh-CN" sz="2800" b="1" dirty="0"/>
              <a:t>10</a:t>
            </a:r>
            <a:r>
              <a:rPr lang="zh-CN" altLang="zh-CN" sz="2800" b="1" dirty="0"/>
              <a:t>日时，会有牲口在他们的名下宰杀献祭而毋需亲自参与。中央屠宰场会在每位朝圣者的名下，以一头羊当牺牲品；或以一头骆驼充当七位朝圣者的牺牲品。随后可以剪发刮须，即算大净之礼的终结（开戒）。穿回常服回到麦加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05028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第八站：返回麦加，回到禁寺绕行天房七圈，先从抚吻黑玄石开始，头三圈快，后四圈慢。每圈经过玄石时都口吻玄石，或以手抚摸，表示敬爱，崇拜。若人太多，可用手仗碰之，后吻杖也有效。一面绕，一面念经，可提高善功，除去罪行。志愿者还可以再到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maiwa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sz="2800" b="1" dirty="0" err="1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saifa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两山之间奔走。回米娜住二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三天，每日射石一次。十二月十二日，最后到天房绕行，做祷告，求主宽恕，完成朝觐的功课。这时候也有人会去麦地拿，参观穆罕默德的坟陵。或者去耶路撒冷访问阿克撒清真寺。这些都是吉祥的副功。从此，朝觐者得到“哈吉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HAJI</a:t>
            </a:r>
            <a:r>
              <a:rPr lang="zh-CN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”的尊称。</a:t>
            </a:r>
            <a:endParaRPr lang="zh-CN" altLang="zh-CN" sz="2800" dirty="0">
              <a:latin typeface="SimHei" panose="02010609060101010101" pitchFamily="49" charset="-122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a typeface="SimHei" panose="02010609060101010101" pitchFamily="49" charset="-122"/>
                <a:cs typeface="Times New Roman" panose="02020603050405020304" pitchFamily="18" charset="0"/>
              </a:rPr>
              <a:t>有圣训说：完美的朝觐能够换到天堂的回报。一个有条件去朝觐的人应该去争取这个赏赐。一个女人能下决心去朝觐，她的成就等于为主道而牺牲的圣战勇士。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9649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7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760"/>
            <a:ext cx="3294980" cy="278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70" y="-65070"/>
            <a:ext cx="2944813" cy="293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083" y="0"/>
            <a:ext cx="3465054" cy="302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925" y="113035"/>
            <a:ext cx="2543175" cy="291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图片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" y="3321430"/>
            <a:ext cx="4200524" cy="365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图片 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3324366"/>
            <a:ext cx="4181475" cy="365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图片 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666" y="7548806"/>
            <a:ext cx="2655216" cy="310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图片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688122"/>
            <a:ext cx="2403835" cy="273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图片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560" y="7688122"/>
            <a:ext cx="4086641" cy="306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图片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130136"/>
            <a:ext cx="3333907" cy="250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图片 1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7" y="11219420"/>
            <a:ext cx="3153359" cy="242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auto">
          <a:xfrm>
            <a:off x="0" y="16319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28448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0" y="39433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29"/>
          <p:cNvSpPr>
            <a:spLocks noChangeArrowheads="1"/>
          </p:cNvSpPr>
          <p:nvPr/>
        </p:nvSpPr>
        <p:spPr bwMode="auto">
          <a:xfrm>
            <a:off x="0" y="51943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0" y="64071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0" y="77279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35"/>
          <p:cNvSpPr>
            <a:spLocks noChangeArrowheads="1"/>
          </p:cNvSpPr>
          <p:nvPr/>
        </p:nvSpPr>
        <p:spPr bwMode="auto">
          <a:xfrm>
            <a:off x="0" y="90995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37"/>
          <p:cNvSpPr>
            <a:spLocks noChangeArrowheads="1"/>
          </p:cNvSpPr>
          <p:nvPr/>
        </p:nvSpPr>
        <p:spPr bwMode="auto">
          <a:xfrm>
            <a:off x="0" y="104203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0" y="1225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13633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40"/>
          <p:cNvSpPr>
            <a:spLocks noChangeArrowheads="1"/>
          </p:cNvSpPr>
          <p:nvPr/>
        </p:nvSpPr>
        <p:spPr bwMode="auto">
          <a:xfrm>
            <a:off x="0" y="15011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" name="图片 23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3423201"/>
            <a:ext cx="3571875" cy="30463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7425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6034</Words>
  <Application>Microsoft Office PowerPoint</Application>
  <PresentationFormat>Widescreen</PresentationFormat>
  <Paragraphs>158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Microsoft JhengHei</vt:lpstr>
      <vt:lpstr>SimHei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chan HK</cp:lastModifiedBy>
  <cp:revision>24</cp:revision>
  <dcterms:created xsi:type="dcterms:W3CDTF">2017-12-26T07:39:53Z</dcterms:created>
  <dcterms:modified xsi:type="dcterms:W3CDTF">2024-05-10T04:46:04Z</dcterms:modified>
</cp:coreProperties>
</file>